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71" r:id="rId6"/>
    <p:sldId id="261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73" r:id="rId15"/>
    <p:sldId id="270" r:id="rId16"/>
    <p:sldId id="272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Trebuchet MS" panose="020B060302020202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p4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720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64008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720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64008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720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64008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4f46e8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4f46e8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4f46e87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4f46e87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5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 rot="10800000" flipH="1">
            <a:off x="0" y="1188600"/>
            <a:ext cx="9144000" cy="395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60950" y="0"/>
            <a:ext cx="82221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471900" y="12332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pic>
        <p:nvPicPr>
          <p:cNvPr id="27" name="Google Shape;2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02375" y="115525"/>
            <a:ext cx="669886" cy="44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 rot="10800000" flipH="1">
            <a:off x="0" y="852000"/>
            <a:ext cx="9144000" cy="4291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525525" y="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71900" y="13094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94250" y="13094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pic>
        <p:nvPicPr>
          <p:cNvPr id="34" name="Google Shape;3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02375" y="115525"/>
            <a:ext cx="669886" cy="4436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/>
          <p:nvPr/>
        </p:nvSpPr>
        <p:spPr>
          <a:xfrm>
            <a:off x="0" y="803925"/>
            <a:ext cx="9144000" cy="179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38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" name="Google Shape;43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" name="Google Shape;52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9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07376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15.m4a"/><Relationship Id="rId7" Type="http://schemas.openxmlformats.org/officeDocument/2006/relationships/image" Target="../media/image2.png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11.xml"/><Relationship Id="rId4" Type="http://schemas.openxmlformats.org/officeDocument/2006/relationships/audio" Target="../media/media15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dzone.com/articles/using-filter-design-pattern-in-java" TargetMode="Externa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hyperlink" Target="https://www.geeksforgeeks.org/filter-pattern-in-java/" TargetMode="External"/><Relationship Id="rId5" Type="http://schemas.openxmlformats.org/officeDocument/2006/relationships/hyperlink" Target="https://www.tutorialspoint.com/design_pattern/filter_pattern.htm" TargetMode="External"/><Relationship Id="rId4" Type="http://schemas.openxmlformats.org/officeDocument/2006/relationships/hyperlink" Target="http://wiki.c2.com/?CategoryPatter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Software Architecture and Design Patterns</a:t>
            </a:r>
            <a:br>
              <a:rPr lang="en-US" sz="3000" dirty="0"/>
            </a:br>
            <a:r>
              <a:rPr lang="en-US" sz="3600" dirty="0"/>
              <a:t>Filter Pattern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CIS 476/566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Tartil Chowdhury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58625" y="4780600"/>
            <a:ext cx="485375" cy="32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72872B5-0949-40A9-8F8A-8957B2E211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32"/>
    </mc:Choice>
    <mc:Fallback>
      <p:transition spd="slow" advTm="11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5428B85-EE1C-49C5-BA72-EDE2E4F4B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78" y="357800"/>
            <a:ext cx="2808000" cy="4525626"/>
          </a:xfrm>
        </p:spPr>
        <p:txBody>
          <a:bodyPr anchor="ctr"/>
          <a:lstStyle/>
          <a:p>
            <a:r>
              <a:rPr lang="en-US" sz="2400" dirty="0"/>
              <a:t>Step 3: </a:t>
            </a:r>
            <a:r>
              <a:rPr lang="en-US" dirty="0"/>
              <a:t>Creating concrete classes implementing the Criteria interface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94BBDF1-B6DA-40C7-934E-9108D797D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1339" y="1663809"/>
            <a:ext cx="5326583" cy="181588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class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CriteriaSedan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implements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Trebuchet MS" panose="020B0603020202020204" pitchFamily="34" charset="0"/>
              </a:rPr>
              <a:t>@Override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List&lt;Vehicle&gt;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(List&lt;Vehicle&gt; vehicles)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List&lt;Vehicle&gt; sedanVehicles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ArrayList&lt;Vehicle&gt;()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for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 vehicle : vehicles)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if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(vehicle.getBodyStyle().equalsIgnoreCase(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"SEDAN"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)){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        sedanVehicles.add(vehicle)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sedanVehicles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rebuchet MS" panose="020B060302020202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05AC7EA-3FC6-4583-843E-686AAFF541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644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91"/>
    </mc:Choice>
    <mc:Fallback>
      <p:transition spd="slow" advTm="55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5428B85-EE1C-49C5-BA72-EDE2E4F4B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78" y="357800"/>
            <a:ext cx="2808000" cy="4525626"/>
          </a:xfrm>
        </p:spPr>
        <p:txBody>
          <a:bodyPr anchor="ctr"/>
          <a:lstStyle/>
          <a:p>
            <a:r>
              <a:rPr lang="en-US" sz="2400" dirty="0"/>
              <a:t>Step 3 (Continued): </a:t>
            </a:r>
            <a:r>
              <a:rPr lang="en-US" dirty="0"/>
              <a:t>Creating concrete classes implementing and/or logic for Criteria interface</a:t>
            </a:r>
            <a:endParaRPr lang="en-US" sz="240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BEBC47F-6DA5-4AB3-A70A-A572E2D64D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124926"/>
            <a:ext cx="5109011" cy="489364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class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AndCriteria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implements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private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private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otherCriteria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AndCriteria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otherCriteria)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this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this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otherCriteria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otherCriteria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Trebuchet MS" panose="020B0603020202020204" pitchFamily="34" charset="0"/>
              </a:rPr>
              <a:t>@Override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List&lt;Vehicle&gt;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(List&lt;Vehicle&gt; vehicles)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List&lt;Vehicle&gt;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firstCriteriaVehicles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criteria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(vehicles)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return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otherCriteria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firstCriteriaVehicles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class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OrCriteria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implements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private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private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otherCriteria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public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OrCriteria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otherCriteria)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this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this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otherCriteria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otherCriteria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Trebuchet MS" panose="020B0603020202020204" pitchFamily="34" charset="0"/>
              </a:rPr>
              <a:t>@Override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List&lt;Vehicle&gt;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(List&lt;Vehicle&gt; vehicles)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List&lt;Vehicle&gt;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firstCriteriaItems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criteria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(vehicles)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List&lt;Vehicle&gt;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otherCriteriaItems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otherCriteria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(vehicles)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for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: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otherCriteriaItems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if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(!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firstCriteriaItems.contains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(vehicle)){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firstCriteriaItems.add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return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firstCriteriaItems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rebuchet MS" panose="020B0603020202020204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7715521-DA19-44F5-A296-3FEF0812BE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504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84"/>
    </mc:Choice>
    <mc:Fallback>
      <p:transition spd="slow" advTm="25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5428B85-EE1C-49C5-BA72-EDE2E4F4B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78" y="357800"/>
            <a:ext cx="2808000" cy="4525626"/>
          </a:xfrm>
        </p:spPr>
        <p:txBody>
          <a:bodyPr anchor="ctr"/>
          <a:lstStyle/>
          <a:p>
            <a:r>
              <a:rPr lang="en-US" sz="2400" dirty="0"/>
              <a:t>Step 4: Using different Criteria and their combinations to filter out objects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1DAA09-A3B5-422B-9937-650243B315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7479" y="123111"/>
            <a:ext cx="5108712" cy="489364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class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Main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static void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main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(String[]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args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List&lt;Vehicle&gt; vehicles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ArrayList&lt;Vehicle&gt;()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vehicles.add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Ford"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"Mustang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Coupe"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"RWD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"gasoline"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Trebuchet MS" panose="020B0603020202020204" pitchFamily="34" charset="0"/>
              </a:rPr>
              <a:t>8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vehicles.add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"Ford"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"F150"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"Truck"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"4WD"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"gasoline"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Trebuchet MS" panose="020B0603020202020204" pitchFamily="34" charset="0"/>
              </a:rPr>
              <a:t>8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vehicles.add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Ford"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"Ranger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"Truck"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"4WD"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"gasoline"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Trebuchet MS" panose="020B0603020202020204" pitchFamily="34" charset="0"/>
              </a:rPr>
              <a:t>4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vehicles.add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Ford"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"Explorer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"SUV"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"4WD"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"gasoline"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Trebuchet MS" panose="020B0603020202020204" pitchFamily="34" charset="0"/>
              </a:rPr>
              <a:t>6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vehicles.add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Toyota"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"Camry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Sedan"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"FWD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"gasoline"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Trebuchet MS" panose="020B0603020202020204" pitchFamily="34" charset="0"/>
              </a:rPr>
              <a:t>4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vehicles.add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"Toyota"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"4Runner"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"SUV"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"4WD"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"gasoline"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Trebuchet MS" panose="020B0603020202020204" pitchFamily="34" charset="0"/>
              </a:rPr>
              <a:t>6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vehicles.add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"Toyota"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"Rav4"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"SUV"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"4WD"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"gasoline"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Trebuchet MS" panose="020B0603020202020204" pitchFamily="34" charset="0"/>
              </a:rPr>
              <a:t>4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sedan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CriteriaSedan()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fourWheelDrive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CriteriaFourWheelDrive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fourCyl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CriteriaFourCyl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toyota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CriteriaToyota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ford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CriteriaFord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fordAndFourWheelDrive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AndCriteria(ford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fourWheelDrive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toyotaOrFord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OrCriteria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toyota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ford)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toyotaAndFourCyl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new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AndCriteria(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toyota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fourCyl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System.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out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.println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\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Sedans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: 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printVehicles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sedan.meetCriteria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(vehicles))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System.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out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.println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\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Four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 Wheel Drive Fords: 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printVehicles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fordAndFourWheelDrive.meetCriteria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(vehicles))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System.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out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.println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\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Toyota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 Or Ford: 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printVehicles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toyotaOrFord.meetCriteria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(vehicles))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System.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out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.println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\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n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Four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 Cylinder Toyotas: 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printVehicles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toyotaAndFourCyl.meetCriteria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(vehicles))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static void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printVehicles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(List&lt;Vehicle&gt; vehicles){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for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(Vehicle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: vehicles)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System.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out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.println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vehicle.getMake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+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 "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+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vehicle.getModel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+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", Body Style: "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+ vehicle.getBodyStyle() +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    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", Drive: "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+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vehicle.getDriveType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+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", Fuel: "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+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vehicle.getFuelType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+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Trebuchet MS" panose="020B0603020202020204" pitchFamily="34" charset="0"/>
              </a:rPr>
              <a:t>", Cylinders: "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+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vehicle.getCylinders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rebuchet MS" panose="020B060302020202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D1D5335-3E98-47A1-B8E4-8A02498937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745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059"/>
    </mc:Choice>
    <mc:Fallback>
      <p:transition spd="slow" advTm="73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5428B85-EE1C-49C5-BA72-EDE2E4F4B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78" y="357800"/>
            <a:ext cx="2808000" cy="4525626"/>
          </a:xfrm>
        </p:spPr>
        <p:txBody>
          <a:bodyPr anchor="ctr"/>
          <a:lstStyle/>
          <a:p>
            <a:r>
              <a:rPr lang="en-US" sz="2400" dirty="0"/>
              <a:t>Step 5: Verifying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EFA04-5F59-4496-A97B-92E1CE5F45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53"/>
          <a:stretch/>
        </p:blipFill>
        <p:spPr>
          <a:xfrm>
            <a:off x="4352412" y="83654"/>
            <a:ext cx="3607790" cy="4976191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3FC1B19-7C77-4ED1-9BEF-3E63662C9F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765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31"/>
    </mc:Choice>
    <mc:Fallback>
      <p:transition spd="slow" advTm="9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3B31F5B2-6884-4B17-A3EE-4D542FBA40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1DC3CCE-960F-4243-A740-5E75889DD11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03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999"/>
    </mc:Choice>
    <mc:Fallback>
      <p:transition spd="slow" advTm="96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9595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27" objId="7"/>
        <p14:stopEvt time="96283" objId="7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77AAE-635E-4B0C-B2AE-C8748BBD0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UML Diagram:</a:t>
            </a:r>
          </a:p>
        </p:txBody>
      </p:sp>
      <p:pic>
        <p:nvPicPr>
          <p:cNvPr id="6" name="Picture 5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C0F1C7D3-095C-4A16-93EB-B4A125D39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42685"/>
            <a:ext cx="9144000" cy="315805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2495F06-044A-485C-B1BE-1FF9D0682C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582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48"/>
    </mc:Choice>
    <mc:Fallback>
      <p:transition spd="slow" advTm="38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C1E50-B8B3-4495-9382-F671E5B16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3D841-B2C1-42C8-AC4A-EEE21F40F0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http://wiki.c2.com/?CategoryPattern</a:t>
            </a:r>
            <a:endParaRPr lang="en-US" dirty="0"/>
          </a:p>
          <a:p>
            <a:r>
              <a:rPr lang="en-US" dirty="0">
                <a:hlinkClick r:id="rId5"/>
              </a:rPr>
              <a:t>https://www.tutorialspoint.com/design_pattern/filter_pattern.htm</a:t>
            </a:r>
            <a:endParaRPr lang="en-US" dirty="0"/>
          </a:p>
          <a:p>
            <a:r>
              <a:rPr lang="en-US" dirty="0">
                <a:hlinkClick r:id="rId6"/>
              </a:rPr>
              <a:t>https://www.geeksforgeeks.org/filter-pattern-in-java/</a:t>
            </a:r>
            <a:endParaRPr lang="en-US" dirty="0"/>
          </a:p>
          <a:p>
            <a:r>
              <a:rPr lang="en-US" dirty="0">
                <a:hlinkClick r:id="rId7"/>
              </a:rPr>
              <a:t>https://dzone.com/articles/using-filter-design-pattern-in-java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64F678B-76D3-4A77-99CB-E89ED569F3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898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71"/>
    </mc:Choice>
    <mc:Fallback>
      <p:transition spd="slow" advTm="10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60950" y="191925"/>
            <a:ext cx="8222100" cy="7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Patterns in GoF</a:t>
            </a:r>
            <a:endParaRPr dirty="0"/>
          </a:p>
        </p:txBody>
      </p:sp>
      <p:graphicFrame>
        <p:nvGraphicFramePr>
          <p:cNvPr id="7" name="Group 42">
            <a:extLst>
              <a:ext uri="{FF2B5EF4-FFF2-40B4-BE49-F238E27FC236}">
                <a16:creationId xmlns:a16="http://schemas.microsoft.com/office/drawing/2014/main" id="{EA33F433-BD11-4784-9305-86FFE287DC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9373974"/>
              </p:ext>
            </p:extLst>
          </p:nvPr>
        </p:nvGraphicFramePr>
        <p:xfrm>
          <a:off x="1557130" y="1452719"/>
          <a:ext cx="6029740" cy="3498856"/>
        </p:xfrm>
        <a:graphic>
          <a:graphicData uri="http://schemas.openxmlformats.org/drawingml/2006/table">
            <a:tbl>
              <a:tblPr/>
              <a:tblGrid>
                <a:gridCol w="9491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16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57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99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32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9031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L="66997" marR="66997" marT="33497" marB="3349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L="66997" marR="66997" marT="33497" marB="33497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5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Purpose</a:t>
                      </a:r>
                    </a:p>
                  </a:txBody>
                  <a:tcPr marL="66997" marR="66997" marT="33497" marB="33497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L="66997" marR="66997" marT="33497" marB="33497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31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L="66997" marR="66997" marT="33497" marB="3349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L="66997" marR="66997" marT="33497" marB="33497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Creational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Structural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Behavioral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1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Scope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Class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Factory method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Adapter (class)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Interpreter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Template method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849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500" b="0" i="0" u="none" strike="noStrike" cap="none" normalizeH="0" baseline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Object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Abstract factory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Builder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Prototype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Singleton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Adapter (object)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Bridge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Composite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Decorator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Façade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Flyweight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Proxy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4">
                              <a:lumMod val="1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Filter</a:t>
                      </a:r>
                      <a:endParaRPr kumimoji="0" lang="zh-CN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4">
                            <a:lumMod val="10000"/>
                          </a:schemeClr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  <a:cs typeface="+mn-cs"/>
                        </a:rPr>
                        <a:t>Chain of responsibility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Iterator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Mediator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Memento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Observer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State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Strategy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Visitor</a:t>
                      </a:r>
                    </a:p>
                  </a:txBody>
                  <a:tcPr marL="66997" marR="66997" marT="33497" marB="3349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DEC67A7-99E4-4C05-B33F-269C9592E5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36"/>
    </mc:Choice>
    <mc:Fallback>
      <p:transition spd="slow" advTm="14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3CF8E-51BB-445A-B210-A28AEF90A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Structural Patterns?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306FE-D50D-405A-BD1C-A1CBA9614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900" y="1233274"/>
            <a:ext cx="8222100" cy="3485029"/>
          </a:xfrm>
        </p:spPr>
        <p:txBody>
          <a:bodyPr/>
          <a:lstStyle/>
          <a:p>
            <a:r>
              <a:rPr lang="en-US" dirty="0"/>
              <a:t>Structural Patterns</a:t>
            </a:r>
          </a:p>
          <a:p>
            <a:pPr lvl="1"/>
            <a:r>
              <a:rPr lang="en-US" dirty="0"/>
              <a:t>Deal with the composition of classes or objects</a:t>
            </a:r>
          </a:p>
          <a:p>
            <a:r>
              <a:rPr lang="en-US" dirty="0"/>
              <a:t>Two categories</a:t>
            </a:r>
          </a:p>
          <a:p>
            <a:pPr lvl="1"/>
            <a:r>
              <a:rPr lang="en-US" dirty="0"/>
              <a:t>Object structural patterns</a:t>
            </a:r>
          </a:p>
          <a:p>
            <a:pPr lvl="2"/>
            <a:r>
              <a:rPr lang="en-US" dirty="0"/>
              <a:t>Describe ways to assemble objects (e.g., Decorator, Proxy, </a:t>
            </a:r>
            <a:r>
              <a:rPr lang="en-US" b="1" dirty="0"/>
              <a:t>Filter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Class structural patterns</a:t>
            </a:r>
          </a:p>
          <a:p>
            <a:pPr lvl="2"/>
            <a:r>
              <a:rPr lang="en-US" dirty="0"/>
              <a:t>Use inheritance to compose classes (e.g., Adapter)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BECA385-AF75-4210-94CA-8AECAE8F84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053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07"/>
    </mc:Choice>
    <mc:Fallback>
      <p:transition spd="slow" advTm="28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B89C9-6024-476C-BE66-A5C91C4F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Pattern: Background/Intent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DA9C7-E9AE-40E3-92AC-8C1D2EB6EB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 “Filter” or “Criteria” pattern is a design pattern that enables developers to filter a set of objects using different criteria and chaining them in a decoupled way through logical operations.</a:t>
            </a:r>
          </a:p>
          <a:p>
            <a:r>
              <a:rPr lang="en-US" dirty="0"/>
              <a:t>This type of design pattern falls under structural patterns as this pattern combines multiple criteria to obtain a single criteria.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572F857-E726-4205-B6E5-26DAB126A5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28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62"/>
    </mc:Choice>
    <mc:Fallback>
      <p:transition spd="slow" advTm="26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B89C9-6024-476C-BE66-A5C91C4F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Pattern: 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DA9C7-E9AE-40E3-92AC-8C1D2EB6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900" y="1233274"/>
            <a:ext cx="8222100" cy="3822429"/>
          </a:xfrm>
        </p:spPr>
        <p:txBody>
          <a:bodyPr/>
          <a:lstStyle/>
          <a:p>
            <a:r>
              <a:rPr lang="en-US" dirty="0"/>
              <a:t>Context</a:t>
            </a:r>
          </a:p>
          <a:p>
            <a:pPr lvl="1"/>
            <a:r>
              <a:rPr lang="en-US" dirty="0"/>
              <a:t>Often, an application contains many objects that can be manipulated, but certain actions are to only be performed on a subset that fit a particular criteria</a:t>
            </a:r>
          </a:p>
          <a:p>
            <a:r>
              <a:rPr lang="en-US" dirty="0"/>
              <a:t>Problem</a:t>
            </a:r>
          </a:p>
          <a:p>
            <a:pPr lvl="1"/>
            <a:r>
              <a:rPr lang="en-US" dirty="0"/>
              <a:t>Programmers need to filter these objects to manipulate those that meet a specified criteria</a:t>
            </a:r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Filter/Criteria pattern provides a way to filter these objects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CFAE4A6-F7FC-49A9-A50D-E627AA4763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73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56"/>
    </mc:Choice>
    <mc:Fallback>
      <p:transition spd="slow" advTm="38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77AAE-635E-4B0C-B2AE-C8748BBD0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Structure/Example UML Diagram:</a:t>
            </a:r>
          </a:p>
        </p:txBody>
      </p:sp>
      <p:pic>
        <p:nvPicPr>
          <p:cNvPr id="1026" name="Picture 2" descr="Filter Pattern UML Diagram">
            <a:extLst>
              <a:ext uri="{FF2B5EF4-FFF2-40B4-BE49-F238E27FC236}">
                <a16:creationId xmlns:a16="http://schemas.microsoft.com/office/drawing/2014/main" id="{05B58CEF-286C-4640-B9EE-8A1951CFE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817" y="1206130"/>
            <a:ext cx="5128923" cy="3846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019E88B-4A89-4A52-AF10-1653FD5F33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93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240"/>
    </mc:Choice>
    <mc:Fallback>
      <p:transition spd="slow" advTm="46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16FAE-1DE2-4923-B24B-95B8BC9D9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Procedure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8C175-1503-454F-BF6E-F4F0255BCF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Create a class on which the criteria is to be applied.</a:t>
            </a:r>
          </a:p>
          <a:p>
            <a:pPr>
              <a:buFont typeface="+mj-lt"/>
              <a:buAutoNum type="arabicPeriod"/>
            </a:pPr>
            <a:r>
              <a:rPr lang="en-US" dirty="0"/>
              <a:t>Create an interface for “Criteria”.</a:t>
            </a:r>
          </a:p>
          <a:p>
            <a:pPr>
              <a:buFont typeface="+mj-lt"/>
              <a:buAutoNum type="arabicPeriod"/>
            </a:pPr>
            <a:r>
              <a:rPr lang="en-US" dirty="0"/>
              <a:t>Create concrete classes implementing the Criteria interface.</a:t>
            </a:r>
          </a:p>
          <a:p>
            <a:pPr>
              <a:buFont typeface="+mj-lt"/>
              <a:buAutoNum type="arabicPeriod"/>
            </a:pPr>
            <a:r>
              <a:rPr lang="en-US" dirty="0"/>
              <a:t>Use different Criteria and their combination to filter out objects.</a:t>
            </a:r>
          </a:p>
          <a:p>
            <a:pPr>
              <a:buFont typeface="+mj-lt"/>
              <a:buAutoNum type="arabicPeriod"/>
            </a:pPr>
            <a:r>
              <a:rPr lang="en-US" dirty="0"/>
              <a:t>Verify the output.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3CED96-1F37-4D7F-BBA2-3EFC2CCB57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11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10"/>
    </mc:Choice>
    <mc:Fallback>
      <p:transition spd="slow" advTm="38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2B234-C220-41DF-B10B-CF430DC80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78" y="357799"/>
            <a:ext cx="2808000" cy="4537663"/>
          </a:xfrm>
        </p:spPr>
        <p:txBody>
          <a:bodyPr anchor="ctr"/>
          <a:lstStyle/>
          <a:p>
            <a:r>
              <a:rPr lang="en-US" sz="2400" dirty="0"/>
              <a:t>Step 1:  Creating a class on which criteria is to be applied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72CECB6-99E4-4DC7-811B-C1AB5FA4CD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591339" y="186482"/>
            <a:ext cx="5234609" cy="477053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class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Vehicle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private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make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private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model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private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bodyStyle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private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driveType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private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fuelType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private int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cylinders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Vehicle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(String make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model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bodyStyle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driveType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fuelType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, int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cylinders)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this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make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make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this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model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model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this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bodyStyle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bodyStyle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this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driveType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driveType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this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fuelType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fuelType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    this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cylinders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= cylinders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getMake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make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getModel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model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getBodyStyle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bodyStyle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getDriveType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driveType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String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getFuelType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fuelType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int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getCylinders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()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Trebuchet MS" panose="020B0603020202020204" pitchFamily="34" charset="0"/>
              </a:rPr>
              <a:t>cylinders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rebuchet MS" panose="020B060302020202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805E2AD-6693-4FBC-9C11-992EBC585D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84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73"/>
    </mc:Choice>
    <mc:Fallback>
      <p:transition spd="slow" advTm="34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5428B85-EE1C-49C5-BA72-EDE2E4F4B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78" y="357800"/>
            <a:ext cx="2808000" cy="4525626"/>
          </a:xfrm>
        </p:spPr>
        <p:txBody>
          <a:bodyPr anchor="ctr"/>
          <a:lstStyle/>
          <a:p>
            <a:r>
              <a:rPr lang="en-US" sz="2400" dirty="0"/>
              <a:t>Step 2:  Creating an </a:t>
            </a:r>
            <a:r>
              <a:rPr lang="en-US" dirty="0"/>
              <a:t>interface for “Criteria”</a:t>
            </a:r>
            <a:endParaRPr lang="en-US" sz="2400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516F6485-761C-4926-92AE-E2F259DBED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1217" y="2340917"/>
            <a:ext cx="5234610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interface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Criteria {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public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List&lt;Vehicle&gt;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Trebuchet MS" panose="020B0603020202020204" pitchFamily="34" charset="0"/>
              </a:rPr>
              <a:t>meetCriteria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(List&lt;Vehicle&gt; vehicles)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  <a:t>;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Trebuchet MS" panose="020B0603020202020204" pitchFamily="34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Trebuchet MS" panose="020B0603020202020204" pitchFamily="34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rebuchet MS" panose="020B0603020202020204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56DC795-5DCD-4BEF-A1D0-5A4F75394C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20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90"/>
    </mc:Choice>
    <mc:Fallback>
      <p:transition spd="slow" advTm="16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1416</Words>
  <Application>Microsoft Office PowerPoint</Application>
  <PresentationFormat>On-screen Show (16:9)</PresentationFormat>
  <Paragraphs>84</Paragraphs>
  <Slides>16</Slides>
  <Notes>2</Notes>
  <HiddenSlides>0</HiddenSlides>
  <MMClips>17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Trebuchet MS</vt:lpstr>
      <vt:lpstr>Roboto</vt:lpstr>
      <vt:lpstr>Calibri</vt:lpstr>
      <vt:lpstr>Material</vt:lpstr>
      <vt:lpstr>Software Architecture and Design Patterns Filter Pattern</vt:lpstr>
      <vt:lpstr>Design Patterns in GoF</vt:lpstr>
      <vt:lpstr>What Are Structural Patterns?</vt:lpstr>
      <vt:lpstr>Filter Pattern: Background/Intent</vt:lpstr>
      <vt:lpstr>Filter Pattern: Motivation</vt:lpstr>
      <vt:lpstr>Structure/Example UML Diagram:</vt:lpstr>
      <vt:lpstr>Basic Procedure</vt:lpstr>
      <vt:lpstr>Step 1:  Creating a class on which criteria is to be applied</vt:lpstr>
      <vt:lpstr>Step 2:  Creating an interface for “Criteria”</vt:lpstr>
      <vt:lpstr>Step 3: Creating concrete classes implementing the Criteria interface</vt:lpstr>
      <vt:lpstr>Step 3 (Continued): Creating concrete classes implementing and/or logic for Criteria interface</vt:lpstr>
      <vt:lpstr>Step 4: Using different Criteria and their combinations to filter out objects </vt:lpstr>
      <vt:lpstr>Step 5: Verifying Output</vt:lpstr>
      <vt:lpstr>PowerPoint Presentation</vt:lpstr>
      <vt:lpstr>Implementation UML Diagram: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Architecture and Design Patterns Filter Pattern</dc:title>
  <cp:lastModifiedBy>Tartil Chowdhury</cp:lastModifiedBy>
  <cp:revision>10</cp:revision>
  <dcterms:modified xsi:type="dcterms:W3CDTF">2022-03-15T02:06:31Z</dcterms:modified>
</cp:coreProperties>
</file>